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7" r:id="rId2"/>
    <p:sldId id="256" r:id="rId3"/>
    <p:sldId id="261" r:id="rId4"/>
    <p:sldId id="266" r:id="rId5"/>
    <p:sldId id="270" r:id="rId6"/>
    <p:sldId id="271" r:id="rId7"/>
    <p:sldId id="262" r:id="rId8"/>
    <p:sldId id="268" r:id="rId9"/>
    <p:sldId id="267" r:id="rId10"/>
    <p:sldId id="269" r:id="rId11"/>
    <p:sldId id="258" r:id="rId12"/>
    <p:sldId id="272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E5E3"/>
    <a:srgbClr val="2FBEBB"/>
    <a:srgbClr val="0DFFC0"/>
    <a:srgbClr val="00D09A"/>
    <a:srgbClr val="6EB4B1"/>
    <a:srgbClr val="5890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78" d="100"/>
          <a:sy n="78" d="100"/>
        </p:scale>
        <p:origin x="13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1FC99-7C41-41AC-857D-A22FBEC5498F}" type="datetimeFigureOut">
              <a:rPr lang="en-CA" smtClean="0"/>
              <a:t>2022-06-21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4697A-B1CA-475C-AB7F-8339CCDB3D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4966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5F058-6AE9-4B7F-8EFD-793665270709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470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4B00-8E6A-4AFF-A777-C95A7D6A5738}" type="datetimeFigureOut">
              <a:rPr lang="en-CA" smtClean="0"/>
              <a:t>2022-06-21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9E36A-6DFA-4F98-8636-9AFB1A8FD9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3536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4B00-8E6A-4AFF-A777-C95A7D6A5738}" type="datetimeFigureOut">
              <a:rPr lang="en-CA" smtClean="0"/>
              <a:t>2022-06-21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9E36A-6DFA-4F98-8636-9AFB1A8FD9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1499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4B00-8E6A-4AFF-A777-C95A7D6A5738}" type="datetimeFigureOut">
              <a:rPr lang="en-CA" smtClean="0"/>
              <a:t>2022-06-21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9E36A-6DFA-4F98-8636-9AFB1A8FD9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3434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4B00-8E6A-4AFF-A777-C95A7D6A5738}" type="datetimeFigureOut">
              <a:rPr lang="en-CA" smtClean="0"/>
              <a:t>2022-06-21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9E36A-6DFA-4F98-8636-9AFB1A8FD9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8080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4B00-8E6A-4AFF-A777-C95A7D6A5738}" type="datetimeFigureOut">
              <a:rPr lang="en-CA" smtClean="0"/>
              <a:t>2022-06-21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9E36A-6DFA-4F98-8636-9AFB1A8FD9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4838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4B00-8E6A-4AFF-A777-C95A7D6A5738}" type="datetimeFigureOut">
              <a:rPr lang="en-CA" smtClean="0"/>
              <a:t>2022-06-21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9E36A-6DFA-4F98-8636-9AFB1A8FD9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8658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4B00-8E6A-4AFF-A777-C95A7D6A5738}" type="datetimeFigureOut">
              <a:rPr lang="en-CA" smtClean="0"/>
              <a:t>2022-06-21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9E36A-6DFA-4F98-8636-9AFB1A8FD9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873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4B00-8E6A-4AFF-A777-C95A7D6A5738}" type="datetimeFigureOut">
              <a:rPr lang="en-CA" smtClean="0"/>
              <a:t>2022-06-21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9E36A-6DFA-4F98-8636-9AFB1A8FD9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1059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4B00-8E6A-4AFF-A777-C95A7D6A5738}" type="datetimeFigureOut">
              <a:rPr lang="en-CA" smtClean="0"/>
              <a:t>2022-06-21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9E36A-6DFA-4F98-8636-9AFB1A8FD9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1561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4B00-8E6A-4AFF-A777-C95A7D6A5738}" type="datetimeFigureOut">
              <a:rPr lang="en-CA" smtClean="0"/>
              <a:t>2022-06-21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9E36A-6DFA-4F98-8636-9AFB1A8FD9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2461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4B00-8E6A-4AFF-A777-C95A7D6A5738}" type="datetimeFigureOut">
              <a:rPr lang="en-CA" smtClean="0"/>
              <a:t>2022-06-21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9E36A-6DFA-4F98-8636-9AFB1A8FD9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5544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C4B00-8E6A-4AFF-A777-C95A7D6A5738}" type="datetimeFigureOut">
              <a:rPr lang="en-CA" smtClean="0"/>
              <a:t>2022-06-21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9E36A-6DFA-4F98-8636-9AFB1A8FD9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9041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mailto:solenn.mordret@nrc-cnrc.gc.ca" TargetMode="External"/><Relationship Id="rId4" Type="http://schemas.openxmlformats.org/officeDocument/2006/relationships/hyperlink" Target="mailto:jenna.mackinnon@nrc-cnrc.gc.ca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eas.ucsb.edu/sites/default/files/2020-04/colorPaletteCheatsheet.pdf" TargetMode="External"/><Relationship Id="rId2" Type="http://schemas.openxmlformats.org/officeDocument/2006/relationships/hyperlink" Target="https://www.maths.usyd.edu.au/u/UG/SM/STAT3022/r/current/Misc/data-visualization-2.1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apidtables.com/web/color/html-color-codes.html" TargetMode="External"/><Relationship Id="rId4" Type="http://schemas.openxmlformats.org/officeDocument/2006/relationships/hyperlink" Target="https://www.w3schools.com/colors/colors_picker.as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hyperlink" Target="https://www.cedricscherer.com/2019/05/17/the-evolution-of-a-ggplot-ep.-1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-graph-gallery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649" y="585507"/>
            <a:ext cx="7772400" cy="1263178"/>
          </a:xfrm>
        </p:spPr>
        <p:txBody>
          <a:bodyPr>
            <a:normAutofit/>
          </a:bodyPr>
          <a:lstStyle/>
          <a:p>
            <a:r>
              <a:rPr lang="en-CA" sz="7200" b="1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N    </a:t>
            </a:r>
            <a:r>
              <a:rPr lang="en-CA" sz="7200" b="1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C</a:t>
            </a:r>
            <a:endParaRPr lang="en-CA" sz="7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102626"/>
            <a:ext cx="6858000" cy="1655762"/>
          </a:xfrm>
        </p:spPr>
        <p:txBody>
          <a:bodyPr>
            <a:normAutofit/>
          </a:bodyPr>
          <a:lstStyle/>
          <a:p>
            <a:r>
              <a:rPr lang="en-CA" sz="2000" dirty="0">
                <a:latin typeface="Century Gothic" panose="020B0502020202020204" pitchFamily="34" charset="0"/>
              </a:rPr>
              <a:t>A co-operative R &amp; </a:t>
            </a:r>
            <a:r>
              <a:rPr lang="en-CA" sz="2000" dirty="0" err="1">
                <a:latin typeface="Century Gothic" panose="020B0502020202020204" pitchFamily="34" charset="0"/>
              </a:rPr>
              <a:t>RStudio</a:t>
            </a:r>
            <a:r>
              <a:rPr lang="en-CA" sz="2000" dirty="0">
                <a:latin typeface="Century Gothic" panose="020B0502020202020204" pitchFamily="34" charset="0"/>
              </a:rPr>
              <a:t> coding group within NRC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888" y="2869329"/>
            <a:ext cx="2949678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871" y="5604931"/>
            <a:ext cx="49838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2FBEBB"/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Jenna MacKinnon</a:t>
            </a:r>
          </a:p>
          <a:p>
            <a:r>
              <a:rPr lang="en-CA" sz="1600" dirty="0">
                <a:solidFill>
                  <a:srgbClr val="2FBEBB"/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  <a:hlinkClick r:id="rId4"/>
              </a:rPr>
              <a:t>j</a:t>
            </a:r>
            <a:r>
              <a:rPr lang="en-CA" sz="1600" dirty="0" smtClean="0">
                <a:solidFill>
                  <a:srgbClr val="2FBEBB"/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  <a:hlinkClick r:id="rId4"/>
              </a:rPr>
              <a:t>enna.mackinnon@nrc-cnrc.gc.ca</a:t>
            </a:r>
            <a:endParaRPr lang="en-CA" sz="1600" dirty="0" smtClean="0">
              <a:solidFill>
                <a:srgbClr val="2FBEBB"/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  <a:p>
            <a:r>
              <a:rPr lang="en-CA" sz="1600" dirty="0" smtClean="0">
                <a:solidFill>
                  <a:srgbClr val="2FBEBB"/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Solenn </a:t>
            </a:r>
            <a:r>
              <a:rPr lang="en-CA" sz="1600" dirty="0" err="1" smtClean="0">
                <a:solidFill>
                  <a:srgbClr val="2FBEBB"/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Mordret</a:t>
            </a:r>
            <a:endParaRPr lang="en-CA" sz="1600" dirty="0" smtClean="0">
              <a:solidFill>
                <a:srgbClr val="2FBEBB"/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  <a:p>
            <a:r>
              <a:rPr lang="en-CA" sz="1600" dirty="0">
                <a:solidFill>
                  <a:srgbClr val="2FBEBB"/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  <a:hlinkClick r:id="rId5"/>
              </a:rPr>
              <a:t>s</a:t>
            </a:r>
            <a:r>
              <a:rPr lang="en-CA" sz="1600" dirty="0" smtClean="0">
                <a:solidFill>
                  <a:srgbClr val="2FBEBB"/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  <a:hlinkClick r:id="rId5"/>
              </a:rPr>
              <a:t>olenn.mordret@nrc-cnrc.gc.ca</a:t>
            </a:r>
            <a:r>
              <a:rPr lang="en-CA" sz="1600" dirty="0" smtClean="0">
                <a:solidFill>
                  <a:srgbClr val="2FBEBB"/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  <a:endParaRPr lang="en-CA" sz="1600" dirty="0">
              <a:solidFill>
                <a:srgbClr val="2FBEBB"/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E343EAEB-1C70-8343-B03F-68A19ED50E0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19"/>
          <a:stretch/>
        </p:blipFill>
        <p:spPr>
          <a:xfrm>
            <a:off x="5840493" y="4261424"/>
            <a:ext cx="918889" cy="893905"/>
          </a:xfrm>
          <a:prstGeom prst="rect">
            <a:avLst/>
          </a:prstGeom>
        </p:spPr>
      </p:pic>
      <p:pic>
        <p:nvPicPr>
          <p:cNvPr id="7" name="Image 8">
            <a:extLst>
              <a:ext uri="{FF2B5EF4-FFF2-40B4-BE49-F238E27FC236}">
                <a16:creationId xmlns="" xmlns:a16="http://schemas.microsoft.com/office/drawing/2014/main" id="{E343EAEB-1C70-8343-B03F-68A19ED50E0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19"/>
          <a:stretch/>
        </p:blipFill>
        <p:spPr>
          <a:xfrm>
            <a:off x="4003404" y="832335"/>
            <a:ext cx="918889" cy="8939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80686" y="5604931"/>
            <a:ext cx="3173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 smtClean="0">
                <a:solidFill>
                  <a:srgbClr val="91E5E3"/>
                </a:solidFill>
                <a:latin typeface="Consolas" panose="020B0609020204030204" pitchFamily="49" charset="0"/>
                <a:cs typeface="Leelawadee" panose="020B0502040204020203" pitchFamily="34" charset="-34"/>
              </a:rPr>
              <a:t>Lesson N</a:t>
            </a:r>
            <a:r>
              <a:rPr lang="en-CA" sz="4000" dirty="0" smtClean="0">
                <a:solidFill>
                  <a:srgbClr val="91E5E3"/>
                </a:solidFill>
                <a:latin typeface="Consolas" panose="020B0609020204030204" pitchFamily="49" charset="0"/>
                <a:ea typeface="Tahoma" panose="020B0604030504040204" pitchFamily="34" charset="0"/>
                <a:cs typeface="Leelawadee" panose="020B0502040204020203" pitchFamily="34" charset="-34"/>
              </a:rPr>
              <a:t>°</a:t>
            </a:r>
            <a:r>
              <a:rPr lang="en-CA" sz="4000" dirty="0" smtClean="0">
                <a:solidFill>
                  <a:srgbClr val="91E5E3"/>
                </a:solidFill>
                <a:latin typeface="Consolas" panose="020B0609020204030204" pitchFamily="49" charset="0"/>
                <a:cs typeface="Leelawadee" panose="020B0502040204020203" pitchFamily="34" charset="-34"/>
              </a:rPr>
              <a:t>3</a:t>
            </a:r>
            <a:endParaRPr lang="en-CA" sz="4000" dirty="0">
              <a:solidFill>
                <a:srgbClr val="91E5E3"/>
              </a:solidFill>
              <a:latin typeface="Consolas" panose="020B0609020204030204" pitchFamily="49" charset="0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6144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F35D6C5B-1362-C54B-A37A-97C9140C9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48" y="167418"/>
            <a:ext cx="8070850" cy="1325563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0000"/>
              </a:lnSpc>
              <a:spcBef>
                <a:spcPts val="0"/>
              </a:spcBef>
            </a:pPr>
            <a:r>
              <a:rPr lang="en-CA" sz="2800" smtClean="0">
                <a:solidFill>
                  <a:srgbClr val="91E5E3"/>
                </a:solidFill>
                <a:latin typeface="Century Gothic" panose="020B0502020202020204" pitchFamily="34" charset="0"/>
              </a:rPr>
              <a:t>Advanced Graphing with ggplot2</a:t>
            </a:r>
            <a:r>
              <a:rPr lang="en-CA" sz="2700" smtClean="0">
                <a:solidFill>
                  <a:srgbClr val="91E5E3"/>
                </a:solidFill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br>
              <a:rPr lang="en-CA" sz="2700" smtClean="0">
                <a:solidFill>
                  <a:srgbClr val="91E5E3"/>
                </a:solidFill>
                <a:latin typeface="Century Gothic" panose="020B0502020202020204" pitchFamily="34" charset="0"/>
                <a:ea typeface="+mn-ea"/>
                <a:cs typeface="+mn-cs"/>
              </a:rPr>
            </a:br>
            <a:r>
              <a:rPr lang="en-CA" sz="2800" smtClean="0">
                <a:solidFill>
                  <a:srgbClr val="91E5E3"/>
                </a:solidFill>
                <a:latin typeface="Century Gothic" panose="020B0502020202020204" pitchFamily="34" charset="0"/>
              </a:rPr>
              <a:t>Scatter plots, line graphs, bar graphs</a:t>
            </a:r>
            <a:endParaRPr lang="en-CA" sz="2700" dirty="0"/>
          </a:p>
        </p:txBody>
      </p:sp>
      <p:sp>
        <p:nvSpPr>
          <p:cNvPr id="2" name="Rectangle 1"/>
          <p:cNvSpPr/>
          <p:nvPr/>
        </p:nvSpPr>
        <p:spPr>
          <a:xfrm>
            <a:off x="7276253" y="1407169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 smtClean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</a:rPr>
              <a:t>22-JUN-2022</a:t>
            </a:r>
            <a:endParaRPr lang="en-CA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65" y="2335427"/>
            <a:ext cx="5858025" cy="41843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9114" y="1776501"/>
            <a:ext cx="427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latin typeface="Leelawadee" panose="020B0502040204020203" pitchFamily="34" charset="-34"/>
                <a:cs typeface="Leelawadee" panose="020B0502040204020203" pitchFamily="34" charset="-34"/>
              </a:rPr>
              <a:t>Simple codes for type of points in R:</a:t>
            </a:r>
            <a:endParaRPr lang="en-CA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3984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="" xmlns:a16="http://schemas.microsoft.com/office/drawing/2014/main" id="{FF3268D2-75BB-6E49-9BD6-1E55609F15A7}"/>
              </a:ext>
            </a:extLst>
          </p:cNvPr>
          <p:cNvSpPr txBox="1"/>
          <p:nvPr/>
        </p:nvSpPr>
        <p:spPr>
          <a:xfrm>
            <a:off x="580767" y="581094"/>
            <a:ext cx="7982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solidFill>
                  <a:srgbClr val="6EB4B1"/>
                </a:solidFill>
                <a:latin typeface="Century Gothic" panose="020B0502020202020204" pitchFamily="34" charset="0"/>
              </a:rPr>
              <a:t>Useful links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C3EE2F15-48D2-AB49-B5C6-C7228542FDD1}"/>
              </a:ext>
            </a:extLst>
          </p:cNvPr>
          <p:cNvSpPr txBox="1">
            <a:spLocks/>
          </p:cNvSpPr>
          <p:nvPr/>
        </p:nvSpPr>
        <p:spPr>
          <a:xfrm>
            <a:off x="580767" y="209472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  <a:p>
            <a:endParaRPr lang="en-CA" dirty="0"/>
          </a:p>
        </p:txBody>
      </p:sp>
      <p:sp>
        <p:nvSpPr>
          <p:cNvPr id="5" name="ZoneTexte 10">
            <a:extLst>
              <a:ext uri="{FF2B5EF4-FFF2-40B4-BE49-F238E27FC236}">
                <a16:creationId xmlns="" xmlns:a16="http://schemas.microsoft.com/office/drawing/2014/main" id="{BB2A0BC3-089D-564A-AF2E-41D29020089C}"/>
              </a:ext>
            </a:extLst>
          </p:cNvPr>
          <p:cNvSpPr txBox="1"/>
          <p:nvPr/>
        </p:nvSpPr>
        <p:spPr>
          <a:xfrm>
            <a:off x="580767" y="158275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Today’s </a:t>
            </a:r>
            <a:r>
              <a:rPr lang="en-CA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links:</a:t>
            </a:r>
            <a:endParaRPr lang="en-CA" i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7330" y="2577636"/>
            <a:ext cx="59606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hlinkClick r:id="rId2"/>
              </a:rPr>
              <a:t>data-visualization-2.1 (usyd.edu.au)</a:t>
            </a:r>
            <a:endParaRPr lang="en-CA" dirty="0"/>
          </a:p>
        </p:txBody>
      </p:sp>
      <p:sp>
        <p:nvSpPr>
          <p:cNvPr id="9" name="ZoneTexte 10">
            <a:extLst>
              <a:ext uri="{FF2B5EF4-FFF2-40B4-BE49-F238E27FC236}">
                <a16:creationId xmlns="" xmlns:a16="http://schemas.microsoft.com/office/drawing/2014/main" id="{BB2A0BC3-089D-564A-AF2E-41D29020089C}"/>
              </a:ext>
            </a:extLst>
          </p:cNvPr>
          <p:cNvSpPr txBox="1"/>
          <p:nvPr/>
        </p:nvSpPr>
        <p:spPr>
          <a:xfrm>
            <a:off x="580767" y="215151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ggplot2 : : CHEAT SHEET</a:t>
            </a:r>
            <a:endParaRPr lang="en-CA" i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ZoneTexte 10">
            <a:extLst>
              <a:ext uri="{FF2B5EF4-FFF2-40B4-BE49-F238E27FC236}">
                <a16:creationId xmlns="" xmlns:a16="http://schemas.microsoft.com/office/drawing/2014/main" id="{BB2A0BC3-089D-564A-AF2E-41D29020089C}"/>
              </a:ext>
            </a:extLst>
          </p:cNvPr>
          <p:cNvSpPr txBox="1"/>
          <p:nvPr/>
        </p:nvSpPr>
        <p:spPr>
          <a:xfrm>
            <a:off x="580767" y="324521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R colour palettes</a:t>
            </a:r>
            <a:endParaRPr lang="en-CA" i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77330" y="3711889"/>
            <a:ext cx="1845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hlinkClick r:id="rId3"/>
              </a:rPr>
              <a:t>Slide 1 (ucsb.edu)</a:t>
            </a:r>
            <a:endParaRPr lang="en-CA" dirty="0"/>
          </a:p>
        </p:txBody>
      </p:sp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BB2A0BC3-089D-564A-AF2E-41D29020089C}"/>
              </a:ext>
            </a:extLst>
          </p:cNvPr>
          <p:cNvSpPr txBox="1"/>
          <p:nvPr/>
        </p:nvSpPr>
        <p:spPr>
          <a:xfrm>
            <a:off x="580767" y="427824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HTML colours generator</a:t>
            </a:r>
            <a:endParaRPr lang="en-CA" i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1847" y="4834739"/>
            <a:ext cx="3535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hlinkClick r:id="rId4"/>
              </a:rPr>
              <a:t>HTML Color Picker (w3schools.com)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951847" y="5320563"/>
            <a:ext cx="4464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hlinkClick r:id="rId5"/>
              </a:rPr>
              <a:t>HTML Color Codes Chart 🎨 (rapidtables.com)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701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="" xmlns:a16="http://schemas.microsoft.com/office/drawing/2014/main" id="{FF3268D2-75BB-6E49-9BD6-1E55609F15A7}"/>
              </a:ext>
            </a:extLst>
          </p:cNvPr>
          <p:cNvSpPr txBox="1"/>
          <p:nvPr/>
        </p:nvSpPr>
        <p:spPr>
          <a:xfrm>
            <a:off x="580767" y="581094"/>
            <a:ext cx="7982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solidFill>
                  <a:srgbClr val="6EB4B1"/>
                </a:solidFill>
                <a:latin typeface="Century Gothic" panose="020B0502020202020204" pitchFamily="34" charset="0"/>
              </a:rPr>
              <a:t>Useful links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C3EE2F15-48D2-AB49-B5C6-C7228542FDD1}"/>
              </a:ext>
            </a:extLst>
          </p:cNvPr>
          <p:cNvSpPr txBox="1">
            <a:spLocks/>
          </p:cNvSpPr>
          <p:nvPr/>
        </p:nvSpPr>
        <p:spPr>
          <a:xfrm>
            <a:off x="580767" y="209472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 smtClean="0">
                <a:latin typeface="Corbel" panose="020B0503020204020204" pitchFamily="34" charset="0"/>
                <a:hlinkClick r:id="rId2"/>
              </a:rPr>
              <a:t>The </a:t>
            </a:r>
            <a:r>
              <a:rPr lang="fr-FR" sz="2000" dirty="0">
                <a:latin typeface="Corbel" panose="020B0503020204020204" pitchFamily="34" charset="0"/>
                <a:hlinkClick r:id="rId2"/>
              </a:rPr>
              <a:t>Evolution of a ggplot (Ep. 1) - Cédric Scherer (cedricscherer.com)</a:t>
            </a:r>
            <a:endParaRPr lang="fr-FR" sz="20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fr-FR" sz="2000" dirty="0">
                <a:latin typeface="Corbel" panose="020B0503020204020204" pitchFamily="34" charset="0"/>
                <a:hlinkClick r:id="rId2"/>
              </a:rPr>
              <a:t>https://www.cedricscherer.com/2019/05/17/the-evolution-of-a-ggplot-ep.-1/</a:t>
            </a:r>
            <a:r>
              <a:rPr lang="fr-FR" sz="2000" dirty="0">
                <a:latin typeface="Corbel" panose="020B0503020204020204" pitchFamily="34" charset="0"/>
              </a:rPr>
              <a:t> </a:t>
            </a:r>
          </a:p>
          <a:p>
            <a:pPr marL="0" indent="0">
              <a:buNone/>
            </a:pPr>
            <a:endParaRPr lang="fr-FR" sz="2000" dirty="0">
              <a:latin typeface="Corbel" panose="020B0503020204020204" pitchFamily="34" charset="0"/>
              <a:hlinkClick r:id="rId3"/>
            </a:endParaRPr>
          </a:p>
          <a:p>
            <a:pPr marL="0" indent="0">
              <a:buNone/>
            </a:pPr>
            <a:r>
              <a:rPr lang="fr-FR" sz="2000" dirty="0">
                <a:latin typeface="Corbel" panose="020B0503020204020204" pitchFamily="34" charset="0"/>
                <a:hlinkClick r:id="rId3"/>
              </a:rPr>
              <a:t>From data to Viz | Find the graphic you need (data-to-viz.com)</a:t>
            </a:r>
            <a:endParaRPr lang="fr-FR" sz="20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fr-FR" sz="2000" dirty="0">
                <a:latin typeface="Corbel" panose="020B0503020204020204" pitchFamily="34" charset="0"/>
              </a:rPr>
              <a:t>	</a:t>
            </a:r>
            <a:r>
              <a:rPr lang="fr-FR" sz="2000" dirty="0">
                <a:latin typeface="Corbel" panose="020B0503020204020204" pitchFamily="34" charset="0"/>
                <a:hlinkClick r:id="rId3"/>
              </a:rPr>
              <a:t>https://www.data-to-viz.com/</a:t>
            </a:r>
            <a:r>
              <a:rPr lang="fr-FR" sz="2000" dirty="0">
                <a:latin typeface="Corbel" panose="020B0503020204020204" pitchFamily="34" charset="0"/>
              </a:rPr>
              <a:t> </a:t>
            </a:r>
          </a:p>
          <a:p>
            <a:pPr marL="0" indent="0">
              <a:buNone/>
            </a:pPr>
            <a:r>
              <a:rPr lang="fr-FR" sz="2000" dirty="0">
                <a:latin typeface="Corbel" panose="020B0503020204020204" pitchFamily="34" charset="0"/>
              </a:rPr>
              <a:t> </a:t>
            </a:r>
          </a:p>
          <a:p>
            <a:pPr marL="0" indent="0">
              <a:buNone/>
            </a:pPr>
            <a:r>
              <a:rPr lang="fr-FR" sz="2000" dirty="0">
                <a:latin typeface="Corbel" panose="020B0503020204020204" pitchFamily="34" charset="0"/>
                <a:hlinkClick r:id="rId4"/>
              </a:rPr>
              <a:t>The R Graph Gallery – Help and inspiration for R charts (r-graph-gallery.com)</a:t>
            </a:r>
            <a:endParaRPr lang="fr-FR" sz="20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fr-FR" sz="2000" dirty="0">
                <a:latin typeface="Corbel" panose="020B0503020204020204" pitchFamily="34" charset="0"/>
              </a:rPr>
              <a:t>	</a:t>
            </a:r>
            <a:r>
              <a:rPr lang="fr-FR" sz="2000" dirty="0">
                <a:latin typeface="Corbel" panose="020B0503020204020204" pitchFamily="34" charset="0"/>
                <a:hlinkClick r:id="rId4"/>
              </a:rPr>
              <a:t>https://r-graph-gallery.com/</a:t>
            </a:r>
            <a:r>
              <a:rPr lang="fr-FR" sz="2000" dirty="0">
                <a:latin typeface="Corbel" panose="020B0503020204020204" pitchFamily="34" charset="0"/>
              </a:rPr>
              <a:t> 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  <a:p>
            <a:endParaRPr lang="en-CA" dirty="0"/>
          </a:p>
        </p:txBody>
      </p:sp>
      <p:sp>
        <p:nvSpPr>
          <p:cNvPr id="5" name="ZoneTexte 10">
            <a:extLst>
              <a:ext uri="{FF2B5EF4-FFF2-40B4-BE49-F238E27FC236}">
                <a16:creationId xmlns="" xmlns:a16="http://schemas.microsoft.com/office/drawing/2014/main" id="{BB2A0BC3-089D-564A-AF2E-41D29020089C}"/>
              </a:ext>
            </a:extLst>
          </p:cNvPr>
          <p:cNvSpPr txBox="1"/>
          <p:nvPr/>
        </p:nvSpPr>
        <p:spPr>
          <a:xfrm>
            <a:off x="580767" y="158275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Today’s course was inspired from:</a:t>
            </a:r>
            <a:endParaRPr lang="en-CA" i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02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0130" y="383059"/>
            <a:ext cx="4312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Century Gothic" panose="020B0502020202020204" pitchFamily="34" charset="0"/>
              </a:rPr>
              <a:t>Schedule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0130" y="1470454"/>
            <a:ext cx="848257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1E5E3"/>
              </a:buClr>
              <a:buFont typeface="Wingdings" panose="05000000000000000000" pitchFamily="2" charset="2"/>
              <a:buChar char="n"/>
            </a:pPr>
            <a:r>
              <a:rPr lang="en-CA" sz="2000" dirty="0">
                <a:latin typeface="Century Gothic" panose="020B0502020202020204" pitchFamily="34" charset="0"/>
              </a:rPr>
              <a:t>Introduction to Data Visualization                                 </a:t>
            </a: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</a:rPr>
              <a:t>08-JUN-2022</a:t>
            </a:r>
          </a:p>
          <a:p>
            <a:pPr>
              <a:buClr>
                <a:srgbClr val="4BFFD0"/>
              </a:buClr>
            </a:pPr>
            <a:r>
              <a:rPr lang="en-CA" sz="2000" dirty="0">
                <a:latin typeface="Century Gothic" panose="020B0502020202020204" pitchFamily="34" charset="0"/>
              </a:rPr>
              <a:t>	Basic plots, Intro to ggplot2</a:t>
            </a:r>
          </a:p>
          <a:p>
            <a:endParaRPr lang="en-CA" sz="2000" dirty="0">
              <a:latin typeface="Century Gothic" panose="020B0502020202020204" pitchFamily="34" charset="0"/>
            </a:endParaRPr>
          </a:p>
          <a:p>
            <a:pPr marL="342900" indent="-342900">
              <a:buClr>
                <a:srgbClr val="8DE5E3"/>
              </a:buClr>
              <a:buFont typeface="Wingdings" panose="05000000000000000000" pitchFamily="2" charset="2"/>
              <a:buChar char="n"/>
            </a:pPr>
            <a:r>
              <a:rPr lang="en-CA" sz="2000" dirty="0">
                <a:latin typeface="Century Gothic" panose="020B0502020202020204" pitchFamily="34" charset="0"/>
              </a:rPr>
              <a:t>Advanced Graphing with ggplot2                               </a:t>
            </a:r>
            <a:r>
              <a:rPr lang="en-CA" sz="2000" b="1" dirty="0" smtClean="0">
                <a:solidFill>
                  <a:srgbClr val="91E5E3"/>
                </a:solidFill>
                <a:latin typeface="Century Gothic" panose="020B0502020202020204" pitchFamily="34" charset="0"/>
              </a:rPr>
              <a:t>22-JUN-2022</a:t>
            </a:r>
            <a:endParaRPr lang="en-CA" sz="2000" b="1" dirty="0">
              <a:solidFill>
                <a:srgbClr val="91E5E3"/>
              </a:solidFill>
              <a:latin typeface="Century Gothic" panose="020B0502020202020204" pitchFamily="34" charset="0"/>
            </a:endParaRPr>
          </a:p>
          <a:p>
            <a:r>
              <a:rPr lang="en-CA" sz="2000" dirty="0">
                <a:latin typeface="Century Gothic" panose="020B0502020202020204" pitchFamily="34" charset="0"/>
              </a:rPr>
              <a:t>	Scatter plots, line graphs, bar graphs</a:t>
            </a:r>
          </a:p>
          <a:p>
            <a:endParaRPr lang="en-CA" sz="2000" dirty="0">
              <a:latin typeface="Century Gothic" panose="020B0502020202020204" pitchFamily="34" charset="0"/>
            </a:endParaRPr>
          </a:p>
          <a:p>
            <a:pPr marL="342900" indent="-342900">
              <a:buClr>
                <a:srgbClr val="8DE5E3"/>
              </a:buClr>
              <a:buFont typeface="Wingdings" panose="05000000000000000000" pitchFamily="2" charset="2"/>
              <a:buChar char="n"/>
            </a:pPr>
            <a:r>
              <a:rPr lang="en-CA" sz="2000" dirty="0">
                <a:latin typeface="Century Gothic" panose="020B0502020202020204" pitchFamily="34" charset="0"/>
              </a:rPr>
              <a:t>Introduction to Statistics                                                   </a:t>
            </a: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</a:rPr>
              <a:t>06-JUL-2022</a:t>
            </a:r>
          </a:p>
          <a:p>
            <a:r>
              <a:rPr lang="en-CA" sz="2000" dirty="0">
                <a:latin typeface="Century Gothic" panose="020B0502020202020204" pitchFamily="34" charset="0"/>
              </a:rPr>
              <a:t>	ANOVAs, GLMs, etc.</a:t>
            </a:r>
          </a:p>
          <a:p>
            <a:endParaRPr lang="en-CA" sz="2000" dirty="0">
              <a:latin typeface="Century Gothic" panose="020B0502020202020204" pitchFamily="34" charset="0"/>
            </a:endParaRPr>
          </a:p>
          <a:p>
            <a:pPr marL="342900" indent="-342900">
              <a:buClr>
                <a:srgbClr val="8DE5E3"/>
              </a:buClr>
              <a:buFont typeface="Wingdings" panose="05000000000000000000" pitchFamily="2" charset="2"/>
              <a:buChar char="n"/>
            </a:pPr>
            <a:r>
              <a:rPr lang="en-CA" sz="2000" dirty="0">
                <a:latin typeface="Century Gothic" panose="020B0502020202020204" pitchFamily="34" charset="0"/>
              </a:rPr>
              <a:t>Advanced Graphing and Statistics                                </a:t>
            </a: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</a:rPr>
              <a:t>20-JUL-2022</a:t>
            </a:r>
          </a:p>
          <a:p>
            <a:pPr lvl="2">
              <a:buClr>
                <a:srgbClr val="8DE5E3"/>
              </a:buClr>
            </a:pPr>
            <a:r>
              <a:rPr lang="en-CA" sz="2000" dirty="0">
                <a:latin typeface="Century Gothic" panose="020B0502020202020204" pitchFamily="34" charset="0"/>
              </a:rPr>
              <a:t>Multivariate analyses, PCAs</a:t>
            </a:r>
          </a:p>
          <a:p>
            <a:pPr lvl="2">
              <a:buClr>
                <a:srgbClr val="8DE5E3"/>
              </a:buClr>
            </a:pPr>
            <a:endParaRPr lang="en-CA" sz="2000" dirty="0">
              <a:latin typeface="Century Gothic" panose="020B0502020202020204" pitchFamily="34" charset="0"/>
            </a:endParaRPr>
          </a:p>
          <a:p>
            <a:pPr marL="342900" indent="-342900">
              <a:buClr>
                <a:srgbClr val="8DE5E3"/>
              </a:buClr>
              <a:buFont typeface="Wingdings" panose="05000000000000000000" pitchFamily="2" charset="2"/>
              <a:buChar char="n"/>
            </a:pPr>
            <a:r>
              <a:rPr lang="en-CA" sz="2000" dirty="0">
                <a:latin typeface="Century Gothic" panose="020B0502020202020204" pitchFamily="34" charset="0"/>
              </a:rPr>
              <a:t>Advanced Graphing and Statistics                              </a:t>
            </a: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</a:rPr>
              <a:t>03-AUG-2022</a:t>
            </a:r>
          </a:p>
          <a:p>
            <a:r>
              <a:rPr lang="en-CA" sz="2000" dirty="0">
                <a:latin typeface="Century Gothic" panose="020B0502020202020204" pitchFamily="34" charset="0"/>
              </a:rPr>
              <a:t>	Heatmaps, phylogenetic trees</a:t>
            </a:r>
          </a:p>
          <a:p>
            <a:endParaRPr lang="en-CA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0129" y="383059"/>
            <a:ext cx="7982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Century Gothic" panose="020B0502020202020204" pitchFamily="34" charset="0"/>
              </a:rPr>
              <a:t>Schedule for future courses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0129" y="1769419"/>
            <a:ext cx="84149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1E5E3"/>
              </a:buClr>
              <a:buFont typeface="Wingdings" panose="05000000000000000000" pitchFamily="2" charset="2"/>
              <a:buChar char="n"/>
            </a:pPr>
            <a:r>
              <a:rPr lang="en-CA" sz="2000" dirty="0">
                <a:latin typeface="Century Gothic" panose="020B0502020202020204" pitchFamily="34" charset="0"/>
              </a:rPr>
              <a:t>Basic Predictive Analysis &amp; Modelling                         </a:t>
            </a: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</a:rPr>
              <a:t>17-AUG-2022 </a:t>
            </a:r>
          </a:p>
          <a:p>
            <a:pPr>
              <a:buClr>
                <a:srgbClr val="91E5E3"/>
              </a:buClr>
            </a:pPr>
            <a:endParaRPr lang="en-CA" sz="2000" dirty="0">
              <a:latin typeface="Century Gothic" panose="020B0502020202020204" pitchFamily="34" charset="0"/>
            </a:endParaRPr>
          </a:p>
          <a:p>
            <a:pPr marL="342900" indent="-342900">
              <a:buClr>
                <a:srgbClr val="91E5E3"/>
              </a:buClr>
              <a:buFont typeface="Wingdings" panose="05000000000000000000" pitchFamily="2" charset="2"/>
              <a:buChar char="n"/>
            </a:pPr>
            <a:r>
              <a:rPr lang="en-CA" sz="2000" dirty="0">
                <a:latin typeface="Century Gothic" panose="020B0502020202020204" pitchFamily="34" charset="0"/>
              </a:rPr>
              <a:t>Spectral Data Processing &amp; Binning                            </a:t>
            </a: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</a:rPr>
              <a:t>31-AUG-2022</a:t>
            </a:r>
          </a:p>
          <a:p>
            <a:pPr marL="342900" indent="-342900">
              <a:buClr>
                <a:srgbClr val="91E5E3"/>
              </a:buClr>
              <a:buFont typeface="Wingdings" panose="05000000000000000000" pitchFamily="2" charset="2"/>
              <a:buChar char="n"/>
            </a:pPr>
            <a:endParaRPr lang="en-CA" sz="2000" dirty="0">
              <a:latin typeface="Century Gothic" panose="020B0502020202020204" pitchFamily="34" charset="0"/>
            </a:endParaRPr>
          </a:p>
          <a:p>
            <a:pPr marL="342900" indent="-342900">
              <a:buClr>
                <a:srgbClr val="91E5E3"/>
              </a:buClr>
              <a:buFont typeface="Wingdings" panose="05000000000000000000" pitchFamily="2" charset="2"/>
              <a:buChar char="n"/>
            </a:pPr>
            <a:endParaRPr lang="en-CA" sz="2000" dirty="0">
              <a:latin typeface="Century Gothic" panose="020B0502020202020204" pitchFamily="34" charset="0"/>
            </a:endParaRPr>
          </a:p>
          <a:p>
            <a:pPr marL="800100" lvl="1" indent="-342900">
              <a:buClr>
                <a:srgbClr val="91E5E3"/>
              </a:buClr>
              <a:buFont typeface="Wingdings" panose="05000000000000000000" pitchFamily="2" charset="2"/>
              <a:buChar char="n"/>
            </a:pPr>
            <a:r>
              <a:rPr lang="en-CA" sz="2400" dirty="0">
                <a:latin typeface="Century Gothic" panose="020B0502020202020204" pitchFamily="34" charset="0"/>
              </a:rPr>
              <a:t>Any other ideas? </a:t>
            </a:r>
          </a:p>
          <a:p>
            <a:pPr marL="800100" lvl="1" indent="-342900">
              <a:buClr>
                <a:srgbClr val="91E5E3"/>
              </a:buClr>
              <a:buFont typeface="Wingdings" panose="05000000000000000000" pitchFamily="2" charset="2"/>
              <a:buChar char="n"/>
            </a:pPr>
            <a:r>
              <a:rPr lang="en-CA" sz="2400" dirty="0">
                <a:latin typeface="Century Gothic" panose="020B0502020202020204" pitchFamily="34" charset="0"/>
              </a:rPr>
              <a:t>What kind of data are you generally working </a:t>
            </a:r>
            <a:r>
              <a:rPr lang="en-CA" sz="2400" dirty="0" smtClean="0">
                <a:latin typeface="Century Gothic" panose="020B0502020202020204" pitchFamily="34" charset="0"/>
              </a:rPr>
              <a:t>on?</a:t>
            </a:r>
          </a:p>
          <a:p>
            <a:pPr marL="800100" lvl="1" indent="-342900">
              <a:buClr>
                <a:srgbClr val="91E5E3"/>
              </a:buClr>
              <a:buFont typeface="Wingdings" panose="05000000000000000000" pitchFamily="2" charset="2"/>
              <a:buChar char="n"/>
            </a:pPr>
            <a:r>
              <a:rPr lang="en-CA" sz="2400" dirty="0" smtClean="0">
                <a:latin typeface="Century Gothic" panose="020B0502020202020204" pitchFamily="34" charset="0"/>
              </a:rPr>
              <a:t>Send us your dataset with some explanation </a:t>
            </a:r>
            <a:endParaRPr lang="en-CA" sz="2400" dirty="0">
              <a:latin typeface="Century Gothic" panose="020B0502020202020204" pitchFamily="34" charset="0"/>
            </a:endParaRPr>
          </a:p>
          <a:p>
            <a:endParaRPr lang="en-CA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08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0129" y="383059"/>
            <a:ext cx="7982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 smtClean="0">
                <a:latin typeface="Century Gothic" panose="020B0502020202020204" pitchFamily="34" charset="0"/>
              </a:rPr>
              <a:t>Summary &amp; Assessment</a:t>
            </a:r>
            <a:endParaRPr lang="en-CA" sz="4000" dirty="0">
              <a:latin typeface="Century Gothic" panose="020B0502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885" y="1188652"/>
            <a:ext cx="841495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1E5E3"/>
              </a:buClr>
            </a:pPr>
            <a:endParaRPr lang="en-CA" sz="2000" dirty="0">
              <a:latin typeface="Century Gothic" panose="020B0502020202020204" pitchFamily="34" charset="0"/>
            </a:endParaRPr>
          </a:p>
          <a:p>
            <a:pPr marL="800100" lvl="1" indent="-342900">
              <a:lnSpc>
                <a:spcPct val="200000"/>
              </a:lnSpc>
              <a:buClr>
                <a:srgbClr val="91E5E3"/>
              </a:buClr>
              <a:buFont typeface="Wingdings" panose="05000000000000000000" pitchFamily="2" charset="2"/>
              <a:buChar char="n"/>
            </a:pPr>
            <a:r>
              <a:rPr lang="en-CA" sz="2400" dirty="0" smtClean="0">
                <a:latin typeface="Century Gothic" panose="020B0502020202020204" pitchFamily="34" charset="0"/>
              </a:rPr>
              <a:t>How is the course going so far?</a:t>
            </a:r>
            <a:endParaRPr lang="en-CA" sz="2400" dirty="0">
              <a:latin typeface="Century Gothic" panose="020B0502020202020204" pitchFamily="34" charset="0"/>
            </a:endParaRPr>
          </a:p>
          <a:p>
            <a:pPr marL="800100" lvl="1" indent="-342900">
              <a:lnSpc>
                <a:spcPct val="200000"/>
              </a:lnSpc>
              <a:buClr>
                <a:srgbClr val="91E5E3"/>
              </a:buClr>
              <a:buFont typeface="Wingdings" panose="05000000000000000000" pitchFamily="2" charset="2"/>
              <a:buChar char="n"/>
            </a:pPr>
            <a:r>
              <a:rPr lang="en-CA" sz="2400" dirty="0" smtClean="0">
                <a:latin typeface="Century Gothic" panose="020B0502020202020204" pitchFamily="34" charset="0"/>
              </a:rPr>
              <a:t>Ar</a:t>
            </a:r>
            <a:r>
              <a:rPr lang="en-CA" sz="2400" dirty="0" smtClean="0">
                <a:latin typeface="Century Gothic" panose="020B0502020202020204" pitchFamily="34" charset="0"/>
              </a:rPr>
              <a:t>e we going too fast / too slow?</a:t>
            </a:r>
          </a:p>
          <a:p>
            <a:pPr marL="800100" lvl="1" indent="-342900">
              <a:spcBef>
                <a:spcPts val="1200"/>
              </a:spcBef>
              <a:buClr>
                <a:srgbClr val="91E5E3"/>
              </a:buClr>
              <a:buFont typeface="Wingdings" panose="05000000000000000000" pitchFamily="2" charset="2"/>
              <a:buChar char="n"/>
            </a:pPr>
            <a:r>
              <a:rPr lang="en-CA" sz="2400" dirty="0" smtClean="0">
                <a:latin typeface="Century Gothic" panose="020B0502020202020204" pitchFamily="34" charset="0"/>
              </a:rPr>
              <a:t>How many people executed every single script without any issues? </a:t>
            </a:r>
            <a:r>
              <a:rPr lang="en-CA" sz="2400" dirty="0" smtClean="0">
                <a:latin typeface="Century Gothic" panose="020B0502020202020204" pitchFamily="34" charset="0"/>
              </a:rPr>
              <a:t>Produced all figures?</a:t>
            </a:r>
            <a:endParaRPr lang="en-CA" sz="2400" dirty="0" smtClean="0">
              <a:latin typeface="Century Gothic" panose="020B0502020202020204" pitchFamily="34" charset="0"/>
            </a:endParaRPr>
          </a:p>
          <a:p>
            <a:pPr marL="800100" lvl="1" indent="-342900">
              <a:lnSpc>
                <a:spcPct val="200000"/>
              </a:lnSpc>
              <a:buClr>
                <a:srgbClr val="91E5E3"/>
              </a:buClr>
              <a:buFont typeface="Wingdings" panose="05000000000000000000" pitchFamily="2" charset="2"/>
              <a:buChar char="n"/>
            </a:pPr>
            <a:r>
              <a:rPr lang="en-CA" sz="2400" dirty="0" smtClean="0">
                <a:latin typeface="Century Gothic" panose="020B0502020202020204" pitchFamily="34" charset="0"/>
              </a:rPr>
              <a:t>Do you find the </a:t>
            </a:r>
            <a:r>
              <a:rPr lang="en-CA" sz="2400" dirty="0" err="1" smtClean="0">
                <a:latin typeface="Century Gothic" panose="020B0502020202020204" pitchFamily="34" charset="0"/>
              </a:rPr>
              <a:t>nRc</a:t>
            </a:r>
            <a:r>
              <a:rPr lang="en-CA" sz="2400" dirty="0" smtClean="0">
                <a:latin typeface="Century Gothic" panose="020B0502020202020204" pitchFamily="34" charset="0"/>
              </a:rPr>
              <a:t> group useful?</a:t>
            </a:r>
          </a:p>
          <a:p>
            <a:pPr marL="800100" lvl="1" indent="-342900">
              <a:lnSpc>
                <a:spcPct val="200000"/>
              </a:lnSpc>
              <a:buClr>
                <a:srgbClr val="91E5E3"/>
              </a:buClr>
              <a:buFont typeface="Wingdings" panose="05000000000000000000" pitchFamily="2" charset="2"/>
              <a:buChar char="n"/>
            </a:pPr>
            <a:r>
              <a:rPr lang="en-CA" sz="2400" dirty="0" smtClean="0">
                <a:latin typeface="Century Gothic" panose="020B0502020202020204" pitchFamily="34" charset="0"/>
              </a:rPr>
              <a:t>Were you able to start creating your own script?</a:t>
            </a:r>
            <a:endParaRPr lang="en-CA" sz="2400" dirty="0">
              <a:latin typeface="Century Gothic" panose="020B0502020202020204" pitchFamily="34" charset="0"/>
            </a:endParaRPr>
          </a:p>
          <a:p>
            <a:endParaRPr lang="en-CA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01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18" y="1794844"/>
            <a:ext cx="6765163" cy="4698030"/>
          </a:xfr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F35D6C5B-1362-C54B-A37A-97C9140C9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70850" cy="1325563"/>
          </a:xfrm>
        </p:spPr>
        <p:txBody>
          <a:bodyPr>
            <a:normAutofit fontScale="90000"/>
          </a:bodyPr>
          <a:lstStyle/>
          <a:p>
            <a:pPr marL="342900" lvl="0" indent="-342900">
              <a:lnSpc>
                <a:spcPct val="100000"/>
              </a:lnSpc>
              <a:spcBef>
                <a:spcPts val="0"/>
              </a:spcBef>
            </a:pPr>
            <a:r>
              <a:rPr lang="en-CA" sz="2700" dirty="0">
                <a:solidFill>
                  <a:srgbClr val="91E5E3"/>
                </a:solidFill>
                <a:latin typeface="Century Gothic" panose="020B0502020202020204" pitchFamily="34" charset="0"/>
                <a:ea typeface="+mn-ea"/>
                <a:cs typeface="+mn-cs"/>
              </a:rPr>
              <a:t>Introduction to Data Visualization                                      Basic plots, Intro to ggplot2</a:t>
            </a:r>
            <a:r>
              <a:rPr lang="en-CA" sz="2000" dirty="0">
                <a:solidFill>
                  <a:prstClr val="black"/>
                </a:solidFill>
                <a:latin typeface="Century Gothic" panose="020B0502020202020204" pitchFamily="34" charset="0"/>
                <a:ea typeface="+mn-ea"/>
                <a:cs typeface="+mn-cs"/>
              </a:rPr>
              <a:t/>
            </a:r>
            <a:br>
              <a:rPr lang="en-CA" sz="2000" dirty="0">
                <a:solidFill>
                  <a:prstClr val="black"/>
                </a:solidFill>
                <a:latin typeface="Century Gothic" panose="020B0502020202020204" pitchFamily="34" charset="0"/>
                <a:ea typeface="+mn-ea"/>
                <a:cs typeface="+mn-cs"/>
              </a:rPr>
            </a:br>
            <a:r>
              <a:rPr lang="en-CA" sz="2000" dirty="0">
                <a:solidFill>
                  <a:prstClr val="black"/>
                </a:solidFill>
                <a:latin typeface="Century Gothic" panose="020B0502020202020204" pitchFamily="34" charset="0"/>
                <a:ea typeface="+mn-ea"/>
                <a:cs typeface="+mn-cs"/>
              </a:rPr>
              <a:t>                                                                                         </a:t>
            </a:r>
            <a:r>
              <a:rPr lang="en-CA" sz="2700" dirty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</a:rPr>
              <a:t>08-JUN-2022</a:t>
            </a:r>
            <a:endParaRPr lang="en-CA" sz="2700" dirty="0"/>
          </a:p>
        </p:txBody>
      </p:sp>
    </p:spTree>
    <p:extLst>
      <p:ext uri="{BB962C8B-B14F-4D97-AF65-F5344CB8AC3E}">
        <p14:creationId xmlns:p14="http://schemas.microsoft.com/office/powerpoint/2010/main" val="164155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F35D6C5B-1362-C54B-A37A-97C9140C9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70850" cy="1325563"/>
          </a:xfrm>
        </p:spPr>
        <p:txBody>
          <a:bodyPr>
            <a:normAutofit fontScale="90000"/>
          </a:bodyPr>
          <a:lstStyle/>
          <a:p>
            <a:pPr marL="342900" lvl="0" indent="-342900">
              <a:lnSpc>
                <a:spcPct val="100000"/>
              </a:lnSpc>
              <a:spcBef>
                <a:spcPts val="0"/>
              </a:spcBef>
            </a:pPr>
            <a:r>
              <a:rPr lang="en-CA" sz="2700" dirty="0">
                <a:solidFill>
                  <a:srgbClr val="91E5E3"/>
                </a:solidFill>
                <a:latin typeface="Century Gothic" panose="020B0502020202020204" pitchFamily="34" charset="0"/>
                <a:ea typeface="+mn-ea"/>
                <a:cs typeface="+mn-cs"/>
              </a:rPr>
              <a:t>Introduction to Data Visualization                                      Basic plots, Intro to ggplot2</a:t>
            </a:r>
            <a:r>
              <a:rPr lang="en-CA" sz="2000" dirty="0">
                <a:solidFill>
                  <a:prstClr val="black"/>
                </a:solidFill>
                <a:latin typeface="Century Gothic" panose="020B0502020202020204" pitchFamily="34" charset="0"/>
                <a:ea typeface="+mn-ea"/>
                <a:cs typeface="+mn-cs"/>
              </a:rPr>
              <a:t/>
            </a:r>
            <a:br>
              <a:rPr lang="en-CA" sz="2000" dirty="0">
                <a:solidFill>
                  <a:prstClr val="black"/>
                </a:solidFill>
                <a:latin typeface="Century Gothic" panose="020B0502020202020204" pitchFamily="34" charset="0"/>
                <a:ea typeface="+mn-ea"/>
                <a:cs typeface="+mn-cs"/>
              </a:rPr>
            </a:br>
            <a:r>
              <a:rPr lang="en-CA" sz="2000" dirty="0">
                <a:solidFill>
                  <a:prstClr val="black"/>
                </a:solidFill>
                <a:latin typeface="Century Gothic" panose="020B0502020202020204" pitchFamily="34" charset="0"/>
                <a:ea typeface="+mn-ea"/>
                <a:cs typeface="+mn-cs"/>
              </a:rPr>
              <a:t>                                                                                         </a:t>
            </a:r>
            <a:r>
              <a:rPr lang="en-CA" sz="2700" dirty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</a:rPr>
              <a:t>08-JUN-2022</a:t>
            </a:r>
            <a:endParaRPr lang="en-CA" sz="27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49" y="2196326"/>
            <a:ext cx="6315621" cy="4210415"/>
          </a:xfrm>
        </p:spPr>
      </p:pic>
      <p:sp>
        <p:nvSpPr>
          <p:cNvPr id="6" name="TextBox 5"/>
          <p:cNvSpPr txBox="1"/>
          <p:nvPr/>
        </p:nvSpPr>
        <p:spPr>
          <a:xfrm>
            <a:off x="976184" y="1690689"/>
            <a:ext cx="427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latin typeface="Leelawadee" panose="020B0502040204020203" pitchFamily="34" charset="-34"/>
                <a:cs typeface="Leelawadee" panose="020B0502040204020203" pitchFamily="34" charset="-34"/>
              </a:rPr>
              <a:t>Homework from last week</a:t>
            </a:r>
            <a:endParaRPr lang="en-CA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4671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F35D6C5B-1362-C54B-A37A-97C9140C9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48" y="167418"/>
            <a:ext cx="8070850" cy="1325563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0000"/>
              </a:lnSpc>
              <a:spcBef>
                <a:spcPts val="0"/>
              </a:spcBef>
            </a:pPr>
            <a:r>
              <a:rPr lang="en-CA" sz="2800" smtClean="0">
                <a:solidFill>
                  <a:srgbClr val="91E5E3"/>
                </a:solidFill>
                <a:latin typeface="Century Gothic" panose="020B0502020202020204" pitchFamily="34" charset="0"/>
              </a:rPr>
              <a:t>Advanced Graphing with ggplot2</a:t>
            </a:r>
            <a:r>
              <a:rPr lang="en-CA" sz="2700" smtClean="0">
                <a:solidFill>
                  <a:srgbClr val="91E5E3"/>
                </a:solidFill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br>
              <a:rPr lang="en-CA" sz="2700" smtClean="0">
                <a:solidFill>
                  <a:srgbClr val="91E5E3"/>
                </a:solidFill>
                <a:latin typeface="Century Gothic" panose="020B0502020202020204" pitchFamily="34" charset="0"/>
                <a:ea typeface="+mn-ea"/>
                <a:cs typeface="+mn-cs"/>
              </a:rPr>
            </a:br>
            <a:r>
              <a:rPr lang="en-CA" sz="2800" smtClean="0">
                <a:solidFill>
                  <a:srgbClr val="91E5E3"/>
                </a:solidFill>
                <a:latin typeface="Century Gothic" panose="020B0502020202020204" pitchFamily="34" charset="0"/>
              </a:rPr>
              <a:t>Scatter plots, line graphs, bar graphs</a:t>
            </a:r>
            <a:endParaRPr lang="en-CA" sz="2700" dirty="0"/>
          </a:p>
        </p:txBody>
      </p:sp>
      <p:sp>
        <p:nvSpPr>
          <p:cNvPr id="2" name="Rectangle 1"/>
          <p:cNvSpPr/>
          <p:nvPr/>
        </p:nvSpPr>
        <p:spPr>
          <a:xfrm>
            <a:off x="7276253" y="1407169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 smtClean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</a:rPr>
              <a:t>22-JUN-2022</a:t>
            </a:r>
            <a:endParaRPr lang="en-CA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00" y="1776501"/>
            <a:ext cx="7404370" cy="4937641"/>
          </a:xfrm>
        </p:spPr>
      </p:pic>
    </p:spTree>
    <p:extLst>
      <p:ext uri="{BB962C8B-B14F-4D97-AF65-F5344CB8AC3E}">
        <p14:creationId xmlns:p14="http://schemas.microsoft.com/office/powerpoint/2010/main" val="202272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F35D6C5B-1362-C54B-A37A-97C9140C9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48" y="167418"/>
            <a:ext cx="8070850" cy="1325563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0000"/>
              </a:lnSpc>
              <a:spcBef>
                <a:spcPts val="0"/>
              </a:spcBef>
            </a:pPr>
            <a:r>
              <a:rPr lang="en-CA" sz="2800" smtClean="0">
                <a:solidFill>
                  <a:srgbClr val="91E5E3"/>
                </a:solidFill>
                <a:latin typeface="Century Gothic" panose="020B0502020202020204" pitchFamily="34" charset="0"/>
              </a:rPr>
              <a:t>Advanced Graphing with ggplot2</a:t>
            </a:r>
            <a:r>
              <a:rPr lang="en-CA" sz="2700" smtClean="0">
                <a:solidFill>
                  <a:srgbClr val="91E5E3"/>
                </a:solidFill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br>
              <a:rPr lang="en-CA" sz="2700" smtClean="0">
                <a:solidFill>
                  <a:srgbClr val="91E5E3"/>
                </a:solidFill>
                <a:latin typeface="Century Gothic" panose="020B0502020202020204" pitchFamily="34" charset="0"/>
                <a:ea typeface="+mn-ea"/>
                <a:cs typeface="+mn-cs"/>
              </a:rPr>
            </a:br>
            <a:r>
              <a:rPr lang="en-CA" sz="2800" smtClean="0">
                <a:solidFill>
                  <a:srgbClr val="91E5E3"/>
                </a:solidFill>
                <a:latin typeface="Century Gothic" panose="020B0502020202020204" pitchFamily="34" charset="0"/>
              </a:rPr>
              <a:t>Scatter plots, line graphs, bar graphs</a:t>
            </a:r>
            <a:endParaRPr lang="en-CA" sz="2700" dirty="0"/>
          </a:p>
        </p:txBody>
      </p:sp>
      <p:sp>
        <p:nvSpPr>
          <p:cNvPr id="2" name="Rectangle 1"/>
          <p:cNvSpPr/>
          <p:nvPr/>
        </p:nvSpPr>
        <p:spPr>
          <a:xfrm>
            <a:off x="7276253" y="1407169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 smtClean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</a:rPr>
              <a:t>22-JUN-2022</a:t>
            </a:r>
            <a:endParaRPr lang="en-CA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13" y="1492981"/>
            <a:ext cx="4979773" cy="497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4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F35D6C5B-1362-C54B-A37A-97C9140C9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48" y="167418"/>
            <a:ext cx="8070850" cy="1325563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0000"/>
              </a:lnSpc>
              <a:spcBef>
                <a:spcPts val="0"/>
              </a:spcBef>
            </a:pPr>
            <a:r>
              <a:rPr lang="en-CA" sz="2800" smtClean="0">
                <a:solidFill>
                  <a:srgbClr val="91E5E3"/>
                </a:solidFill>
                <a:latin typeface="Century Gothic" panose="020B0502020202020204" pitchFamily="34" charset="0"/>
              </a:rPr>
              <a:t>Advanced Graphing with ggplot2</a:t>
            </a:r>
            <a:r>
              <a:rPr lang="en-CA" sz="2700" smtClean="0">
                <a:solidFill>
                  <a:srgbClr val="91E5E3"/>
                </a:solidFill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br>
              <a:rPr lang="en-CA" sz="2700" smtClean="0">
                <a:solidFill>
                  <a:srgbClr val="91E5E3"/>
                </a:solidFill>
                <a:latin typeface="Century Gothic" panose="020B0502020202020204" pitchFamily="34" charset="0"/>
                <a:ea typeface="+mn-ea"/>
                <a:cs typeface="+mn-cs"/>
              </a:rPr>
            </a:br>
            <a:r>
              <a:rPr lang="en-CA" sz="2800" smtClean="0">
                <a:solidFill>
                  <a:srgbClr val="91E5E3"/>
                </a:solidFill>
                <a:latin typeface="Century Gothic" panose="020B0502020202020204" pitchFamily="34" charset="0"/>
              </a:rPr>
              <a:t>Scatter plots, line graphs, bar graphs</a:t>
            </a:r>
            <a:endParaRPr lang="en-CA" sz="2700" dirty="0"/>
          </a:p>
        </p:txBody>
      </p:sp>
      <p:sp>
        <p:nvSpPr>
          <p:cNvPr id="2" name="Rectangle 1"/>
          <p:cNvSpPr/>
          <p:nvPr/>
        </p:nvSpPr>
        <p:spPr>
          <a:xfrm>
            <a:off x="7276253" y="1407169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 smtClean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</a:rPr>
              <a:t>22-JUN-2022</a:t>
            </a:r>
            <a:endParaRPr lang="en-CA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6" y="2273643"/>
            <a:ext cx="7997653" cy="408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869</TotalTime>
  <Words>217</Words>
  <Application>Microsoft Office PowerPoint</Application>
  <PresentationFormat>On-screen Show (4:3)</PresentationFormat>
  <Paragraphs>78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Consolas</vt:lpstr>
      <vt:lpstr>Corbel</vt:lpstr>
      <vt:lpstr>Leelawadee</vt:lpstr>
      <vt:lpstr>Tahoma</vt:lpstr>
      <vt:lpstr>Wingdings</vt:lpstr>
      <vt:lpstr>Office Theme</vt:lpstr>
      <vt:lpstr>N    C</vt:lpstr>
      <vt:lpstr>PowerPoint Presentation</vt:lpstr>
      <vt:lpstr>PowerPoint Presentation</vt:lpstr>
      <vt:lpstr>PowerPoint Presentation</vt:lpstr>
      <vt:lpstr>Introduction to Data Visualization                                      Basic plots, Intro to ggplot2                                                                                          08-JUN-2022</vt:lpstr>
      <vt:lpstr>Introduction to Data Visualization                                      Basic plots, Intro to ggplot2                                                                                          08-JUN-2022</vt:lpstr>
      <vt:lpstr>Advanced Graphing with ggplot2  Scatter plots, line graphs, bar graphs</vt:lpstr>
      <vt:lpstr>Advanced Graphing with ggplot2  Scatter plots, line graphs, bar graphs</vt:lpstr>
      <vt:lpstr>Advanced Graphing with ggplot2  Scatter plots, line graphs, bar graphs</vt:lpstr>
      <vt:lpstr>Advanced Graphing with ggplot2  Scatter plots, line graphs, bar graphs</vt:lpstr>
      <vt:lpstr>PowerPoint Presentation</vt:lpstr>
      <vt:lpstr>PowerPoint Presentation</vt:lpstr>
    </vt:vector>
  </TitlesOfParts>
  <Company>NRC-CNRC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nRc</dc:title>
  <dc:creator>Mordret, Solenn</dc:creator>
  <cp:lastModifiedBy>Mordret, Solenn</cp:lastModifiedBy>
  <cp:revision>16</cp:revision>
  <dcterms:created xsi:type="dcterms:W3CDTF">2022-06-07T12:33:22Z</dcterms:created>
  <dcterms:modified xsi:type="dcterms:W3CDTF">2022-06-21T17:56:42Z</dcterms:modified>
</cp:coreProperties>
</file>